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266" r:id="rId3"/>
    <p:sldId id="268" r:id="rId4"/>
    <p:sldId id="260" r:id="rId5"/>
    <p:sldId id="262" r:id="rId6"/>
    <p:sldId id="269" r:id="rId7"/>
    <p:sldId id="286" r:id="rId8"/>
    <p:sldId id="263" r:id="rId9"/>
    <p:sldId id="271" r:id="rId10"/>
    <p:sldId id="267" r:id="rId11"/>
    <p:sldId id="272" r:id="rId12"/>
    <p:sldId id="287" r:id="rId13"/>
    <p:sldId id="275" r:id="rId14"/>
    <p:sldId id="274" r:id="rId15"/>
    <p:sldId id="283" r:id="rId16"/>
    <p:sldId id="288" r:id="rId17"/>
    <p:sldId id="289" r:id="rId18"/>
    <p:sldId id="350" r:id="rId19"/>
    <p:sldId id="280" r:id="rId20"/>
    <p:sldId id="277" r:id="rId21"/>
    <p:sldId id="264" r:id="rId22"/>
    <p:sldId id="282" r:id="rId23"/>
    <p:sldId id="278" r:id="rId24"/>
    <p:sldId id="284" r:id="rId25"/>
    <p:sldId id="257" r:id="rId26"/>
    <p:sldId id="281" r:id="rId27"/>
    <p:sldId id="279" r:id="rId28"/>
    <p:sldId id="290" r:id="rId29"/>
    <p:sldId id="291" r:id="rId30"/>
    <p:sldId id="292" r:id="rId31"/>
    <p:sldId id="308" r:id="rId32"/>
    <p:sldId id="309" r:id="rId33"/>
    <p:sldId id="310" r:id="rId34"/>
    <p:sldId id="311" r:id="rId35"/>
    <p:sldId id="330" r:id="rId36"/>
    <p:sldId id="333" r:id="rId37"/>
    <p:sldId id="344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5" r:id="rId46"/>
    <p:sldId id="341" r:id="rId47"/>
    <p:sldId id="346" r:id="rId48"/>
    <p:sldId id="342" r:id="rId49"/>
    <p:sldId id="34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57" autoAdjust="0"/>
    <p:restoredTop sz="94660"/>
  </p:normalViewPr>
  <p:slideViewPr>
    <p:cSldViewPr>
      <p:cViewPr>
        <p:scale>
          <a:sx n="86" d="100"/>
          <a:sy n="86" d="100"/>
        </p:scale>
        <p:origin x="-48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F1904-D62F-44FE-8778-94EE3E088F6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5BF30-E10B-49C9-B7DF-BABC447D415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4. Президиум республиканского комитета Профсоюза</a:t>
          </a:r>
          <a:endParaRPr lang="ru-RU" sz="1800" b="1" dirty="0">
            <a:solidFill>
              <a:srgbClr val="FF0000"/>
            </a:solidFill>
          </a:endParaRPr>
        </a:p>
      </dgm:t>
    </dgm:pt>
    <dgm:pt modelId="{2BEB1FB8-948E-4E13-BE71-D74A1C227E54}" type="parTrans" cxnId="{2B23CCB4-12E0-40B5-AE39-9090A08B8F22}">
      <dgm:prSet/>
      <dgm:spPr/>
      <dgm:t>
        <a:bodyPr/>
        <a:lstStyle/>
        <a:p>
          <a:endParaRPr lang="ru-RU"/>
        </a:p>
      </dgm:t>
    </dgm:pt>
    <dgm:pt modelId="{E4EFC476-7793-48D3-96D0-C6F2DB9C8EB9}" type="sibTrans" cxnId="{2B23CCB4-12E0-40B5-AE39-9090A08B8F22}">
      <dgm:prSet/>
      <dgm:spPr/>
      <dgm:t>
        <a:bodyPr/>
        <a:lstStyle/>
        <a:p>
          <a:endParaRPr lang="ru-RU"/>
        </a:p>
      </dgm:t>
    </dgm:pt>
    <dgm:pt modelId="{EB12FC36-2200-49B0-A423-BBDEE4E3E25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1. Территориальный орган Профсоюза в муниципальном районе</a:t>
          </a:r>
          <a:endParaRPr lang="ru-RU" sz="1800" b="1" dirty="0">
            <a:solidFill>
              <a:srgbClr val="FF0000"/>
            </a:solidFill>
          </a:endParaRPr>
        </a:p>
      </dgm:t>
    </dgm:pt>
    <dgm:pt modelId="{8EC286CB-F09D-41B2-ACC2-DBF1D389400A}" type="parTrans" cxnId="{D74BFA9D-45DA-4AE0-B246-D326717D3453}">
      <dgm:prSet/>
      <dgm:spPr/>
      <dgm:t>
        <a:bodyPr/>
        <a:lstStyle/>
        <a:p>
          <a:endParaRPr lang="ru-RU"/>
        </a:p>
      </dgm:t>
    </dgm:pt>
    <dgm:pt modelId="{B531D0C2-5208-444A-AAFE-48DF652544C4}" type="sibTrans" cxnId="{D74BFA9D-45DA-4AE0-B246-D326717D3453}">
      <dgm:prSet/>
      <dgm:spPr/>
      <dgm:t>
        <a:bodyPr/>
        <a:lstStyle/>
        <a:p>
          <a:endParaRPr lang="ru-RU"/>
        </a:p>
      </dgm:t>
    </dgm:pt>
    <dgm:pt modelId="{06C9EF6C-C594-456E-B5A0-D27CE9F0A0B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3. Штатный инспектор (правовой, технический)</a:t>
          </a:r>
          <a:endParaRPr lang="ru-RU" sz="1800" b="1" dirty="0">
            <a:solidFill>
              <a:srgbClr val="FF0000"/>
            </a:solidFill>
          </a:endParaRPr>
        </a:p>
      </dgm:t>
    </dgm:pt>
    <dgm:pt modelId="{41CDE4AA-3E4C-4849-BD43-B61CF8EBAC55}" type="sibTrans" cxnId="{02F71DC8-DB38-4A42-AB45-FAFADAA823A6}">
      <dgm:prSet/>
      <dgm:spPr/>
      <dgm:t>
        <a:bodyPr/>
        <a:lstStyle/>
        <a:p>
          <a:endParaRPr lang="ru-RU"/>
        </a:p>
      </dgm:t>
    </dgm:pt>
    <dgm:pt modelId="{0F151E3E-47E8-4507-BA93-112C70A51632}" type="parTrans" cxnId="{02F71DC8-DB38-4A42-AB45-FAFADAA823A6}">
      <dgm:prSet/>
      <dgm:spPr/>
      <dgm:t>
        <a:bodyPr/>
        <a:lstStyle/>
        <a:p>
          <a:endParaRPr lang="ru-RU"/>
        </a:p>
      </dgm:t>
    </dgm:pt>
    <dgm:pt modelId="{800561A9-593E-47F7-90D7-3C7191D5FAA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2. Внештатный инспектор</a:t>
          </a:r>
          <a:endParaRPr lang="ru-RU" sz="1800" b="1" dirty="0">
            <a:solidFill>
              <a:srgbClr val="FF0000"/>
            </a:solidFill>
          </a:endParaRPr>
        </a:p>
      </dgm:t>
    </dgm:pt>
    <dgm:pt modelId="{C345B188-F1A6-4C77-A84E-05DE3242334B}" type="sibTrans" cxnId="{AE5E33AF-FC48-43A9-8827-702BDCD66985}">
      <dgm:prSet/>
      <dgm:spPr/>
      <dgm:t>
        <a:bodyPr/>
        <a:lstStyle/>
        <a:p>
          <a:endParaRPr lang="ru-RU"/>
        </a:p>
      </dgm:t>
    </dgm:pt>
    <dgm:pt modelId="{05EE3FE9-FC51-4988-B791-C71FC1680425}" type="parTrans" cxnId="{AE5E33AF-FC48-43A9-8827-702BDCD66985}">
      <dgm:prSet/>
      <dgm:spPr/>
      <dgm:t>
        <a:bodyPr/>
        <a:lstStyle/>
        <a:p>
          <a:endParaRPr lang="ru-RU"/>
        </a:p>
      </dgm:t>
    </dgm:pt>
    <dgm:pt modelId="{D97640F2-2670-4830-9514-D827609A5B69}" type="pres">
      <dgm:prSet presAssocID="{7DDF1904-D62F-44FE-8778-94EE3E088F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4D5E5-4571-48D6-B782-02AFF0620C4E}" type="pres">
      <dgm:prSet presAssocID="{800561A9-593E-47F7-90D7-3C7191D5FAAB}" presName="dummy" presStyleCnt="0"/>
      <dgm:spPr/>
    </dgm:pt>
    <dgm:pt modelId="{DF6419D6-F552-485F-82AA-11D25BF869F8}" type="pres">
      <dgm:prSet presAssocID="{800561A9-593E-47F7-90D7-3C7191D5FAA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05476-E5BC-4FF8-B161-9291001F3328}" type="pres">
      <dgm:prSet presAssocID="{C345B188-F1A6-4C77-A84E-05DE3242334B}" presName="sibTrans" presStyleLbl="node1" presStyleIdx="0" presStyleCnt="4"/>
      <dgm:spPr/>
      <dgm:t>
        <a:bodyPr/>
        <a:lstStyle/>
        <a:p>
          <a:endParaRPr lang="ru-RU"/>
        </a:p>
      </dgm:t>
    </dgm:pt>
    <dgm:pt modelId="{2599E615-CD2B-4B30-B0D8-C230055A0F41}" type="pres">
      <dgm:prSet presAssocID="{06C9EF6C-C594-456E-B5A0-D27CE9F0A0BD}" presName="dummy" presStyleCnt="0"/>
      <dgm:spPr/>
    </dgm:pt>
    <dgm:pt modelId="{983DA5FA-90F9-48A2-AFDB-437700BCF7DB}" type="pres">
      <dgm:prSet presAssocID="{06C9EF6C-C594-456E-B5A0-D27CE9F0A0B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6EE52-C571-4957-A2DF-3DE931286BA4}" type="pres">
      <dgm:prSet presAssocID="{41CDE4AA-3E4C-4849-BD43-B61CF8EBAC55}" presName="sibTrans" presStyleLbl="node1" presStyleIdx="1" presStyleCnt="4"/>
      <dgm:spPr/>
      <dgm:t>
        <a:bodyPr/>
        <a:lstStyle/>
        <a:p>
          <a:endParaRPr lang="ru-RU"/>
        </a:p>
      </dgm:t>
    </dgm:pt>
    <dgm:pt modelId="{A187D941-94AC-42F7-80D5-94C412BFFDA2}" type="pres">
      <dgm:prSet presAssocID="{A805BF30-E10B-49C9-B7DF-BABC447D415D}" presName="dummy" presStyleCnt="0"/>
      <dgm:spPr/>
    </dgm:pt>
    <dgm:pt modelId="{58B17973-CD4D-4FE8-94BE-F99D1171E480}" type="pres">
      <dgm:prSet presAssocID="{A805BF30-E10B-49C9-B7DF-BABC447D415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1D50E-82A2-4410-A823-BD3B9F35A61C}" type="pres">
      <dgm:prSet presAssocID="{E4EFC476-7793-48D3-96D0-C6F2DB9C8EB9}" presName="sibTrans" presStyleLbl="node1" presStyleIdx="2" presStyleCnt="4"/>
      <dgm:spPr/>
      <dgm:t>
        <a:bodyPr/>
        <a:lstStyle/>
        <a:p>
          <a:endParaRPr lang="ru-RU"/>
        </a:p>
      </dgm:t>
    </dgm:pt>
    <dgm:pt modelId="{D08DD728-B2C4-47A7-B45D-F943F0D3F9B4}" type="pres">
      <dgm:prSet presAssocID="{EB12FC36-2200-49B0-A423-BBDEE4E3E25A}" presName="dummy" presStyleCnt="0"/>
      <dgm:spPr/>
    </dgm:pt>
    <dgm:pt modelId="{42445E97-D734-4328-8A79-81451D3AB674}" type="pres">
      <dgm:prSet presAssocID="{EB12FC36-2200-49B0-A423-BBDEE4E3E25A}" presName="node" presStyleLbl="revTx" presStyleIdx="3" presStyleCnt="4" custScaleX="118177" custScaleY="110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AEAA7-785B-43E0-8BBD-D32D323AB20F}" type="pres">
      <dgm:prSet presAssocID="{B531D0C2-5208-444A-AAFE-48DF652544C4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C6249A8-984F-4EF8-ABEE-DF1426F48C0B}" type="presOf" srcId="{C345B188-F1A6-4C77-A84E-05DE3242334B}" destId="{90C05476-E5BC-4FF8-B161-9291001F3328}" srcOrd="0" destOrd="0" presId="urn:microsoft.com/office/officeart/2005/8/layout/cycle1"/>
    <dgm:cxn modelId="{C9F2719A-CF84-426C-A3E3-E694EC4443A2}" type="presOf" srcId="{B531D0C2-5208-444A-AAFE-48DF652544C4}" destId="{3A5AEAA7-785B-43E0-8BBD-D32D323AB20F}" srcOrd="0" destOrd="0" presId="urn:microsoft.com/office/officeart/2005/8/layout/cycle1"/>
    <dgm:cxn modelId="{128AA50A-69B2-49C3-B1D1-E1D5EDF3BC3B}" type="presOf" srcId="{E4EFC476-7793-48D3-96D0-C6F2DB9C8EB9}" destId="{FCD1D50E-82A2-4410-A823-BD3B9F35A61C}" srcOrd="0" destOrd="0" presId="urn:microsoft.com/office/officeart/2005/8/layout/cycle1"/>
    <dgm:cxn modelId="{D74BFA9D-45DA-4AE0-B246-D326717D3453}" srcId="{7DDF1904-D62F-44FE-8778-94EE3E088F62}" destId="{EB12FC36-2200-49B0-A423-BBDEE4E3E25A}" srcOrd="3" destOrd="0" parTransId="{8EC286CB-F09D-41B2-ACC2-DBF1D389400A}" sibTransId="{B531D0C2-5208-444A-AAFE-48DF652544C4}"/>
    <dgm:cxn modelId="{FBEC0B6E-490F-4BAD-BC6E-6F6B662C700F}" type="presOf" srcId="{7DDF1904-D62F-44FE-8778-94EE3E088F62}" destId="{D97640F2-2670-4830-9514-D827609A5B69}" srcOrd="0" destOrd="0" presId="urn:microsoft.com/office/officeart/2005/8/layout/cycle1"/>
    <dgm:cxn modelId="{AE5E33AF-FC48-43A9-8827-702BDCD66985}" srcId="{7DDF1904-D62F-44FE-8778-94EE3E088F62}" destId="{800561A9-593E-47F7-90D7-3C7191D5FAAB}" srcOrd="0" destOrd="0" parTransId="{05EE3FE9-FC51-4988-B791-C71FC1680425}" sibTransId="{C345B188-F1A6-4C77-A84E-05DE3242334B}"/>
    <dgm:cxn modelId="{02F71DC8-DB38-4A42-AB45-FAFADAA823A6}" srcId="{7DDF1904-D62F-44FE-8778-94EE3E088F62}" destId="{06C9EF6C-C594-456E-B5A0-D27CE9F0A0BD}" srcOrd="1" destOrd="0" parTransId="{0F151E3E-47E8-4507-BA93-112C70A51632}" sibTransId="{41CDE4AA-3E4C-4849-BD43-B61CF8EBAC55}"/>
    <dgm:cxn modelId="{FA3C2BB6-325E-4C3A-AAA9-36C8380E5D7C}" type="presOf" srcId="{EB12FC36-2200-49B0-A423-BBDEE4E3E25A}" destId="{42445E97-D734-4328-8A79-81451D3AB674}" srcOrd="0" destOrd="0" presId="urn:microsoft.com/office/officeart/2005/8/layout/cycle1"/>
    <dgm:cxn modelId="{2B23CCB4-12E0-40B5-AE39-9090A08B8F22}" srcId="{7DDF1904-D62F-44FE-8778-94EE3E088F62}" destId="{A805BF30-E10B-49C9-B7DF-BABC447D415D}" srcOrd="2" destOrd="0" parTransId="{2BEB1FB8-948E-4E13-BE71-D74A1C227E54}" sibTransId="{E4EFC476-7793-48D3-96D0-C6F2DB9C8EB9}"/>
    <dgm:cxn modelId="{DAE3946D-1DE0-4A44-96B2-FB8A40909A50}" type="presOf" srcId="{A805BF30-E10B-49C9-B7DF-BABC447D415D}" destId="{58B17973-CD4D-4FE8-94BE-F99D1171E480}" srcOrd="0" destOrd="0" presId="urn:microsoft.com/office/officeart/2005/8/layout/cycle1"/>
    <dgm:cxn modelId="{4FF827CE-F58A-4005-B6B2-3E8EC009EAC6}" type="presOf" srcId="{06C9EF6C-C594-456E-B5A0-D27CE9F0A0BD}" destId="{983DA5FA-90F9-48A2-AFDB-437700BCF7DB}" srcOrd="0" destOrd="0" presId="urn:microsoft.com/office/officeart/2005/8/layout/cycle1"/>
    <dgm:cxn modelId="{95EFF01C-7F76-4D5C-843B-C11B409313A2}" type="presOf" srcId="{800561A9-593E-47F7-90D7-3C7191D5FAAB}" destId="{DF6419D6-F552-485F-82AA-11D25BF869F8}" srcOrd="0" destOrd="0" presId="urn:microsoft.com/office/officeart/2005/8/layout/cycle1"/>
    <dgm:cxn modelId="{9E4FDB73-A98A-493D-8F3C-F64F22CEB551}" type="presOf" srcId="{41CDE4AA-3E4C-4849-BD43-B61CF8EBAC55}" destId="{E946EE52-C571-4957-A2DF-3DE931286BA4}" srcOrd="0" destOrd="0" presId="urn:microsoft.com/office/officeart/2005/8/layout/cycle1"/>
    <dgm:cxn modelId="{EF0FC2E8-90AE-4CA6-AF58-35594CE769FF}" type="presParOf" srcId="{D97640F2-2670-4830-9514-D827609A5B69}" destId="{7634D5E5-4571-48D6-B782-02AFF0620C4E}" srcOrd="0" destOrd="0" presId="urn:microsoft.com/office/officeart/2005/8/layout/cycle1"/>
    <dgm:cxn modelId="{54835681-6D5C-49C3-BDFC-36D4EBB70062}" type="presParOf" srcId="{D97640F2-2670-4830-9514-D827609A5B69}" destId="{DF6419D6-F552-485F-82AA-11D25BF869F8}" srcOrd="1" destOrd="0" presId="urn:microsoft.com/office/officeart/2005/8/layout/cycle1"/>
    <dgm:cxn modelId="{4187B2A0-B55E-4D3C-87A8-4AE8BA1F165C}" type="presParOf" srcId="{D97640F2-2670-4830-9514-D827609A5B69}" destId="{90C05476-E5BC-4FF8-B161-9291001F3328}" srcOrd="2" destOrd="0" presId="urn:microsoft.com/office/officeart/2005/8/layout/cycle1"/>
    <dgm:cxn modelId="{2B92EEC1-6186-4569-99BF-6CE1A24C0371}" type="presParOf" srcId="{D97640F2-2670-4830-9514-D827609A5B69}" destId="{2599E615-CD2B-4B30-B0D8-C230055A0F41}" srcOrd="3" destOrd="0" presId="urn:microsoft.com/office/officeart/2005/8/layout/cycle1"/>
    <dgm:cxn modelId="{EE8CAEB8-3B35-44F5-BC2D-0E3710553C17}" type="presParOf" srcId="{D97640F2-2670-4830-9514-D827609A5B69}" destId="{983DA5FA-90F9-48A2-AFDB-437700BCF7DB}" srcOrd="4" destOrd="0" presId="urn:microsoft.com/office/officeart/2005/8/layout/cycle1"/>
    <dgm:cxn modelId="{83B8134A-45BE-4681-9898-CA4A10426335}" type="presParOf" srcId="{D97640F2-2670-4830-9514-D827609A5B69}" destId="{E946EE52-C571-4957-A2DF-3DE931286BA4}" srcOrd="5" destOrd="0" presId="urn:microsoft.com/office/officeart/2005/8/layout/cycle1"/>
    <dgm:cxn modelId="{B2487CFB-5796-4D3F-927C-FF4D557B9E10}" type="presParOf" srcId="{D97640F2-2670-4830-9514-D827609A5B69}" destId="{A187D941-94AC-42F7-80D5-94C412BFFDA2}" srcOrd="6" destOrd="0" presId="urn:microsoft.com/office/officeart/2005/8/layout/cycle1"/>
    <dgm:cxn modelId="{2E7B0B61-6314-4088-89FB-BEFA602FAA35}" type="presParOf" srcId="{D97640F2-2670-4830-9514-D827609A5B69}" destId="{58B17973-CD4D-4FE8-94BE-F99D1171E480}" srcOrd="7" destOrd="0" presId="urn:microsoft.com/office/officeart/2005/8/layout/cycle1"/>
    <dgm:cxn modelId="{E32175CC-EE89-4EDA-9711-A4364D82233B}" type="presParOf" srcId="{D97640F2-2670-4830-9514-D827609A5B69}" destId="{FCD1D50E-82A2-4410-A823-BD3B9F35A61C}" srcOrd="8" destOrd="0" presId="urn:microsoft.com/office/officeart/2005/8/layout/cycle1"/>
    <dgm:cxn modelId="{52C7A62D-90B5-46A9-85B8-0C9705AD83B3}" type="presParOf" srcId="{D97640F2-2670-4830-9514-D827609A5B69}" destId="{D08DD728-B2C4-47A7-B45D-F943F0D3F9B4}" srcOrd="9" destOrd="0" presId="urn:microsoft.com/office/officeart/2005/8/layout/cycle1"/>
    <dgm:cxn modelId="{FAEC8D4D-868E-4A88-8000-27DD6E7EA44F}" type="presParOf" srcId="{D97640F2-2670-4830-9514-D827609A5B69}" destId="{42445E97-D734-4328-8A79-81451D3AB674}" srcOrd="10" destOrd="0" presId="urn:microsoft.com/office/officeart/2005/8/layout/cycle1"/>
    <dgm:cxn modelId="{7713258A-4C07-4101-B829-49008961D7C4}" type="presParOf" srcId="{D97640F2-2670-4830-9514-D827609A5B69}" destId="{3A5AEAA7-785B-43E0-8BBD-D32D323AB20F}" srcOrd="11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0FC26A-C7A3-4C6E-A51B-F54FEF668DC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182C88-AF65-4A81-A982-967C66E0A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E050-8B32-4372-98C0-CFB43E5B927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9178-1DA2-46A2-ADAC-FEBB5E18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AEC8-E974-478F-86FE-8D3CAEFCADA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CF2C-3AE2-4EA9-89DD-82901DF90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AE3F-7D1C-4E51-9369-570F3A72EFF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7032-A50B-4939-A06A-CAF7C3302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61FA-F171-4868-8DD8-0D3A8D99868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315D-54F7-4A81-949C-272F6C237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905-0699-4D22-9877-D38760E1B5B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78B4-7CD9-4EE3-9AC2-F99404666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6B7E-298D-4BFE-B22E-1BF0EE9567A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3257-980B-4FC7-855D-49854C7CB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8064-17CB-43F7-8223-76B7C4F2442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3356-00F1-47DB-8514-D395485CA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9930-2550-4CBD-9570-316198EBA3D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722C-AF89-418D-8837-70CC87C46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09B5-BCE3-48B3-A1BF-37C6824AC10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60E3-DB69-4AAF-B8A9-6F8C8F444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8BB0-62A3-48B4-9490-F5E413850A6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367D-500E-44C4-B29A-4E0A92314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1557-BAF4-4D99-813A-76D0485E3B46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3B0C-E2C4-47A7-9C76-C69816A2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8647D-3320-4F72-9E69-9EA06857B2D5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66FE9-9C5E-46D0-AC65-053024678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garantf1://12025268.57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ru-RU" sz="2000" smtClean="0">
                <a:solidFill>
                  <a:srgbClr val="FF0000"/>
                </a:solidFill>
              </a:rPr>
              <a:t>Татарстанская республиканская организация Профсоюза работников государственных учреждений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 и общественного обслуживания РФ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Инспекция труда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Татарстанской республиканской организации Профсоюза</a:t>
            </a:r>
          </a:p>
        </p:txBody>
      </p:sp>
      <p:pic>
        <p:nvPicPr>
          <p:cNvPr id="9220" name="Picture 2" descr="C:\Users\Пользователь\Desktop\oiW36Lbb8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16430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рест 16"/>
          <p:cNvSpPr/>
          <p:nvPr/>
        </p:nvSpPr>
        <p:spPr>
          <a:xfrm rot="19026248">
            <a:off x="3927475" y="2743200"/>
            <a:ext cx="1574800" cy="1662113"/>
          </a:xfrm>
          <a:prstGeom prst="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3786188" y="3786188"/>
            <a:ext cx="1928812" cy="357187"/>
          </a:xfrm>
        </p:spPr>
        <p:txBody>
          <a:bodyPr/>
          <a:lstStyle/>
          <a:p>
            <a:r>
              <a:rPr lang="ru-RU" sz="1200" b="1" smtClean="0">
                <a:solidFill>
                  <a:srgbClr val="FF0000"/>
                </a:solidFill>
              </a:rPr>
              <a:t>Внештатные </a:t>
            </a:r>
            <a:br>
              <a:rPr lang="ru-RU" sz="1200" b="1" smtClean="0">
                <a:solidFill>
                  <a:srgbClr val="FF0000"/>
                </a:solidFill>
              </a:rPr>
            </a:br>
            <a:r>
              <a:rPr lang="ru-RU" sz="1200" b="1" smtClean="0">
                <a:solidFill>
                  <a:srgbClr val="FF0000"/>
                </a:solidFill>
              </a:rPr>
              <a:t>инспекторы</a:t>
            </a:r>
          </a:p>
        </p:txBody>
      </p:sp>
      <p:pic>
        <p:nvPicPr>
          <p:cNvPr id="18436" name="Picture 3" descr="C:\Users\Пользователь\Desktop\1566777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635" b="8929"/>
          <a:stretch>
            <a:fillRect/>
          </a:stretch>
        </p:blipFill>
        <p:spPr>
          <a:xfrm rot="519473">
            <a:off x="4443413" y="3017838"/>
            <a:ext cx="754062" cy="779462"/>
          </a:xfr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785813" y="4500563"/>
            <a:ext cx="3143250" cy="1000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Разработка и внесение предложений в разделы </a:t>
            </a:r>
          </a:p>
          <a:p>
            <a:pPr algn="ctr">
              <a:defRPr/>
            </a:pPr>
            <a:r>
              <a:rPr lang="ru-RU" sz="1600" b="1" dirty="0"/>
              <a:t>«Охрана труда»  </a:t>
            </a:r>
          </a:p>
          <a:p>
            <a:pPr algn="ctr">
              <a:defRPr/>
            </a:pPr>
            <a:r>
              <a:rPr lang="ru-RU" sz="1600" b="1" dirty="0"/>
              <a:t>Коллективных договоров 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500688" y="1643063"/>
            <a:ext cx="3286125" cy="10715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Координация  деятельности уполномоченных лиц</a:t>
            </a:r>
          </a:p>
          <a:p>
            <a:pPr algn="ctr">
              <a:defRPr/>
            </a:pPr>
            <a:r>
              <a:rPr lang="ru-RU" sz="1600" b="1" dirty="0"/>
              <a:t> по охране труда,  содействие в организации их обучения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572125" y="4500563"/>
            <a:ext cx="3143250" cy="1000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Прием членов профсоюза, устные и письменные консультации, помощь в составлении документов правового характера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14375" y="1643063"/>
            <a:ext cx="3143250" cy="1000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Организация и проведение контроля за состоянием охраны труда на рабочих местах  с выходом в организации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Направления деятельности 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внештатных инспекторов труда Профсоюза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FF0000"/>
                </a:solidFill>
              </a:rPr>
              <a:t>Ответственность за организацию работы внештатных инспекторов возлагается на председателей ТПО, доверенных лиц (профсоюзных представителей) в муниципальном районе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28688" y="1643063"/>
            <a:ext cx="7829550" cy="4525962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endParaRPr lang="ru-RU" sz="2400" smtClean="0">
              <a:solidFill>
                <a:srgbClr val="00B0F0"/>
              </a:solidFill>
            </a:endParaRPr>
          </a:p>
          <a:p>
            <a:pPr marL="514350" indent="-514350"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Территориальная организация Профсоюза: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Составляет план (график) проведения проверок организаций (не менее 4-х – за календарный год).                 (согласовывает  план (график) с рескомом Профсоюза.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Организовывает посещение организаций         (согласно утвержденному плану)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Консультирует уполномоченных лиц по охране труда, организует необходимые обучения (в том числе через республиканский комитет Профсоюза)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Трудовое законодательство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643188" y="2000250"/>
            <a:ext cx="6043612" cy="36433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соответствии со статьей 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370 ТК РФ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профсоюзные инспекторы труда в установленном порядке имеют право </a:t>
            </a: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беспрепятственно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посещать работодателей, в организациях  которых работают члены данного профессионального союза для проведения проверок соблюдения трудового законодательства и иных нормативных правовых актов, содержащих нормы трудового права… </a:t>
            </a:r>
          </a:p>
        </p:txBody>
      </p:sp>
      <p:pic>
        <p:nvPicPr>
          <p:cNvPr id="20484" name="Picture 2" descr="C:\Users\Пользователь\Desktop\at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71688"/>
            <a:ext cx="202247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Организация работы</a:t>
            </a:r>
          </a:p>
        </p:txBody>
      </p:sp>
      <p:pic>
        <p:nvPicPr>
          <p:cNvPr id="21507" name="Picture 4" descr="C:\Users\Пользователь\Desktop\0-6f63f-3ddeba45-l.jpg"/>
          <p:cNvPicPr>
            <a:picLocks noChangeAspect="1" noChangeArrowheads="1"/>
          </p:cNvPicPr>
          <p:nvPr/>
        </p:nvPicPr>
        <p:blipFill>
          <a:blip r:embed="rId2"/>
          <a:srcRect l="12302" t="7695" r="13887" b="9267"/>
          <a:stretch>
            <a:fillRect/>
          </a:stretch>
        </p:blipFill>
        <p:spPr bwMode="auto">
          <a:xfrm>
            <a:off x="714375" y="1928813"/>
            <a:ext cx="250031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 rot="20638912">
            <a:off x="1044575" y="3257550"/>
            <a:ext cx="19542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3.Отчет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643313" y="3571875"/>
            <a:ext cx="5286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Сделал дело – пиши смело!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Отчет о проделанной работе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1500188"/>
            <a:ext cx="4000500" cy="10715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Предоставление необходимых документов </a:t>
            </a:r>
            <a:r>
              <a:rPr lang="ru-RU" sz="1600" b="1" dirty="0">
                <a:solidFill>
                  <a:srgbClr val="FF0000"/>
                </a:solidFill>
              </a:rPr>
              <a:t>(справки и проекта представления) </a:t>
            </a:r>
            <a:r>
              <a:rPr lang="ru-RU" sz="1600" b="1" dirty="0">
                <a:solidFill>
                  <a:srgbClr val="00B0F0"/>
                </a:solidFill>
              </a:rPr>
              <a:t>по результатам проверок организаций в республиканский комитет. 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25" y="2857500"/>
            <a:ext cx="3857625" cy="10001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Учет обращений устных и письменных от членов профсоюза, оказанная  консультационная  помощь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4071938"/>
            <a:ext cx="3643313" cy="10715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Анализ выполнения </a:t>
            </a:r>
          </a:p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разделов «Охрана труда» в </a:t>
            </a:r>
          </a:p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коллективных договорах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50" y="5357813"/>
            <a:ext cx="3571875" cy="12144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Содействие в организации</a:t>
            </a:r>
          </a:p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обучающих семинаров для </a:t>
            </a:r>
          </a:p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уполномоченных лиц и</a:t>
            </a:r>
          </a:p>
          <a:p>
            <a:pPr marL="457200" indent="-457200" algn="ctr">
              <a:defRPr/>
            </a:pPr>
            <a:r>
              <a:rPr lang="ru-RU" sz="1600" b="1" dirty="0">
                <a:solidFill>
                  <a:srgbClr val="00B0F0"/>
                </a:solidFill>
              </a:rPr>
              <a:t>проф.актива (в том числе через республиканский комитет)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143375" y="2357438"/>
            <a:ext cx="500063" cy="50006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857750" y="3571875"/>
            <a:ext cx="500063" cy="500063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5429250" y="4857750"/>
            <a:ext cx="500063" cy="500063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8" name="Picture 4" descr="C:\Users\Пользователь\Desktop\0-6f63f-3ddeba45-l.jpg"/>
          <p:cNvPicPr>
            <a:picLocks noChangeAspect="1" noChangeArrowheads="1"/>
          </p:cNvPicPr>
          <p:nvPr/>
        </p:nvPicPr>
        <p:blipFill>
          <a:blip r:embed="rId2"/>
          <a:srcRect l="12302" t="7695" r="13887" b="9267"/>
          <a:stretch>
            <a:fillRect/>
          </a:stretch>
        </p:blipFill>
        <p:spPr bwMode="auto">
          <a:xfrm>
            <a:off x="6357938" y="1714500"/>
            <a:ext cx="250031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 rot="20638912">
            <a:off x="6688138" y="3043238"/>
            <a:ext cx="195421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3.Отчет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Отчет о проделанной работе</a:t>
            </a:r>
          </a:p>
        </p:txBody>
      </p:sp>
      <p:pic>
        <p:nvPicPr>
          <p:cNvPr id="23555" name="Picture 4" descr="C:\Users\Пользователь\Desktop\0-6f63f-3ddeba45-l.jpg"/>
          <p:cNvPicPr>
            <a:picLocks noChangeAspect="1" noChangeArrowheads="1"/>
          </p:cNvPicPr>
          <p:nvPr/>
        </p:nvPicPr>
        <p:blipFill>
          <a:blip r:embed="rId2"/>
          <a:srcRect l="12302" t="7695" r="13887" b="9267"/>
          <a:stretch>
            <a:fillRect/>
          </a:stretch>
        </p:blipFill>
        <p:spPr bwMode="auto">
          <a:xfrm>
            <a:off x="6357938" y="1714500"/>
            <a:ext cx="250031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 rot="20638912">
            <a:off x="6688138" y="3043238"/>
            <a:ext cx="195421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После</a:t>
            </a:r>
          </a:p>
          <a:p>
            <a:pPr marL="342900" indent="-342900" algn="ctr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проверки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1071563" y="1928813"/>
            <a:ext cx="5429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>
                <a:latin typeface="+mn-lt"/>
                <a:cs typeface="+mn-cs"/>
              </a:rPr>
              <a:t>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итогам проверки организаций внештатный правовой (технический) инспектор труда должен представить в республиканский комитет (правовому или техническому инспектору труда):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400" b="1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AutoNum type="arabicParenR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Справку о проведенной проверки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указанием выявленных нарушений и с приложением документов, подтверждающих данные нарушения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AutoNum type="arabicParenR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AutoNum type="arabicParenR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Представления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устранении выявленных нарушений и норм законодательства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AutoNum type="arabicParenR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Внештатные технические инспектора труда  обеспечиваются образцами и бланками данных документов.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0188" y="0"/>
          <a:ext cx="6072187" cy="8580438"/>
        </p:xfrm>
        <a:graphic>
          <a:graphicData uri="http://schemas.openxmlformats.org/presentationml/2006/ole">
            <p:oleObj spid="_x0000_s1026" name="Acrobat Document" r:id="rId3" imgW="5667375" imgH="801989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4563" y="0"/>
          <a:ext cx="4857750" cy="6862763"/>
        </p:xfrm>
        <a:graphic>
          <a:graphicData uri="http://schemas.openxmlformats.org/presentationml/2006/ole">
            <p:oleObj spid="_x0000_s2050" name="Acrobat Document" r:id="rId3" imgW="5667375" imgH="801989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972300" cy="582612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Отчет по форме 4 -ПИ</a:t>
            </a:r>
          </a:p>
        </p:txBody>
      </p:sp>
      <p:pic>
        <p:nvPicPr>
          <p:cNvPr id="25603" name="Picture 2" descr="C:\Users\Пользователь\Desktop\f4p\Page1.jpg"/>
          <p:cNvPicPr>
            <a:picLocks noChangeAspect="1" noChangeArrowheads="1"/>
          </p:cNvPicPr>
          <p:nvPr/>
        </p:nvPicPr>
        <p:blipFill>
          <a:blip r:embed="rId2"/>
          <a:srcRect l="9213" t="4260" r="3883" b="36942"/>
          <a:stretch>
            <a:fillRect/>
          </a:stretch>
        </p:blipFill>
        <p:spPr bwMode="auto">
          <a:xfrm>
            <a:off x="1428750" y="857250"/>
            <a:ext cx="6273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5929312" cy="43576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*</a:t>
            </a:r>
            <a:r>
              <a:rPr lang="ru-RU" sz="2400" smtClean="0">
                <a:solidFill>
                  <a:srgbClr val="002060"/>
                </a:solidFill>
              </a:rPr>
              <a:t>Примечание</a:t>
            </a:r>
            <a:endParaRPr lang="ru-RU" smtClean="0">
              <a:solidFill>
                <a:srgbClr val="002060"/>
              </a:solidFill>
            </a:endParaRPr>
          </a:p>
          <a:p>
            <a:pPr algn="just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  Все внештатные инспектора обеспечиваются необходимой методической литературой </a:t>
            </a:r>
          </a:p>
        </p:txBody>
      </p:sp>
      <p:pic>
        <p:nvPicPr>
          <p:cNvPr id="26627" name="Picture 2" descr="C:\Users\Пользователь\Desktop\человечки\Hangisi-doğru-hangisi-yanlış.jpg"/>
          <p:cNvPicPr>
            <a:picLocks noChangeAspect="1" noChangeArrowheads="1"/>
          </p:cNvPicPr>
          <p:nvPr/>
        </p:nvPicPr>
        <p:blipFill>
          <a:blip r:embed="rId2"/>
          <a:srcRect l="14188" t="2365"/>
          <a:stretch>
            <a:fillRect/>
          </a:stretch>
        </p:blipFill>
        <p:spPr bwMode="auto">
          <a:xfrm>
            <a:off x="6072188" y="2857500"/>
            <a:ext cx="259238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Внештатный технический (правовой) инспектор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Основная  задача:</a:t>
            </a:r>
          </a:p>
          <a:p>
            <a:pPr algn="just">
              <a:buFont typeface="Arial" charset="0"/>
              <a:buNone/>
            </a:pPr>
            <a:endParaRPr lang="ru-RU" smtClean="0"/>
          </a:p>
          <a:p>
            <a:pPr algn="just">
              <a:buFont typeface="Arial" charset="0"/>
              <a:buNone/>
            </a:pPr>
            <a:r>
              <a:rPr lang="ru-RU" smtClean="0"/>
              <a:t>          </a:t>
            </a:r>
            <a:r>
              <a:rPr lang="ru-RU" sz="2800" b="1" smtClean="0">
                <a:solidFill>
                  <a:srgbClr val="00B0F0"/>
                </a:solidFill>
              </a:rPr>
              <a:t>Содействие выборным профсоюзным органам муниципального образования РТ в организации профсоюзного контроля за соблюдением норм трудового законодательства.</a:t>
            </a:r>
            <a:endParaRPr lang="ru-RU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  </a:t>
            </a:r>
            <a:r>
              <a:rPr lang="ru-RU" sz="4000" smtClean="0">
                <a:solidFill>
                  <a:srgbClr val="FF0000"/>
                </a:solidFill>
              </a:rPr>
              <a:t>4. Моральное и материальное  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FF0000"/>
                </a:solidFill>
              </a:rPr>
              <a:t>            поощрение</a:t>
            </a:r>
            <a:endParaRPr lang="ru-RU" sz="480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                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solidFill>
                  <a:srgbClr val="00B0F0"/>
                </a:solidFill>
              </a:rPr>
              <a:t>А что мне за это будет</a:t>
            </a:r>
          </a:p>
        </p:txBody>
      </p:sp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Организация работы</a:t>
            </a:r>
          </a:p>
        </p:txBody>
      </p:sp>
      <p:pic>
        <p:nvPicPr>
          <p:cNvPr id="27652" name="Picture 4" descr="C:\Users\Пользователь\Desktop\вопрос_человечек_опора.jpg"/>
          <p:cNvPicPr>
            <a:picLocks noChangeAspect="1" noChangeArrowheads="1"/>
          </p:cNvPicPr>
          <p:nvPr/>
        </p:nvPicPr>
        <p:blipFill>
          <a:blip r:embed="rId2"/>
          <a:srcRect l="10564" r="11971"/>
          <a:stretch>
            <a:fillRect/>
          </a:stretch>
        </p:blipFill>
        <p:spPr bwMode="auto">
          <a:xfrm>
            <a:off x="6357938" y="3857625"/>
            <a:ext cx="1571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42937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Критерии оценки проделанной работы внештатных инспекторов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Количество организаций проверенных в течении отчетного периода;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 Объем и качество изученных вопросов в организациях (согласно разработанным перечням);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Сроки проделанной работы и предоставления необходимой документации в республиканский комитет 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sz="2400" smtClean="0">
                <a:solidFill>
                  <a:srgbClr val="00B0F0"/>
                </a:solidFill>
              </a:rPr>
              <a:t> Консультационная и методическая работа (помощь в разработке разделов коллективных договоров, осуществление консультаций и др.).</a:t>
            </a:r>
          </a:p>
          <a:p>
            <a:pPr marL="457200" indent="-457200">
              <a:buFont typeface="Arial" charset="0"/>
              <a:buNone/>
            </a:pPr>
            <a:endParaRPr lang="ru-RU" sz="2400" smtClean="0">
              <a:solidFill>
                <a:srgbClr val="00B0F0"/>
              </a:solidFill>
            </a:endParaRPr>
          </a:p>
          <a:p>
            <a:pPr marL="457200" indent="-457200" algn="just">
              <a:buFont typeface="Arial" charset="0"/>
              <a:buNone/>
            </a:pPr>
            <a:r>
              <a:rPr lang="ru-RU" sz="2400" smtClean="0">
                <a:solidFill>
                  <a:srgbClr val="00B0F0"/>
                </a:solidFill>
              </a:rPr>
              <a:t>         </a:t>
            </a:r>
            <a:r>
              <a:rPr lang="ru-RU" sz="2000" smtClean="0">
                <a:solidFill>
                  <a:srgbClr val="FF0000"/>
                </a:solidFill>
              </a:rPr>
              <a:t>Подведение итогов работы и поощрение внештатных инспекторов  выполняется 2 раза в год (по итогом полугодия работы)</a:t>
            </a:r>
            <a:endParaRPr lang="ru-RU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Моральное поощрение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58050" cy="24003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</a:rPr>
              <a:t>             По ходатайству председателя территориальной организации, доверенного лица республиканского комитета внештатные инспекторы могут быть награждены благодарностями и почетными грамотами республиканского комитета Профсоюза  и ФПРТ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3125" y="4357688"/>
            <a:ext cx="65008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    		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Решении о материальном или моральном поощрении внештатных инспекторов труда принимает  Президиум республиканского комитета или выборный орган ТПО</a:t>
            </a:r>
          </a:p>
        </p:txBody>
      </p:sp>
      <p:pic>
        <p:nvPicPr>
          <p:cNvPr id="29701" name="Picture 2" descr="C:\Users\Павел\Desktop\picture-11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357688"/>
            <a:ext cx="1947863" cy="165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725487"/>
          </a:xfrm>
        </p:spPr>
        <p:txBody>
          <a:bodyPr/>
          <a:lstStyle/>
          <a:p>
            <a:r>
              <a:rPr lang="ru-RU" sz="1800" b="1" smtClean="0">
                <a:solidFill>
                  <a:srgbClr val="0070C0"/>
                </a:solidFill>
              </a:rPr>
              <a:t>Формула материального поощрения внештатных инспекторов</a:t>
            </a:r>
            <a:endParaRPr lang="ru-RU" sz="2400" b="1" smtClean="0">
              <a:solidFill>
                <a:srgbClr val="0070C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858250" cy="55006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S = a × b + </a:t>
            </a:r>
            <a:r>
              <a:rPr lang="ru-RU" dirty="0" smtClean="0">
                <a:solidFill>
                  <a:srgbClr val="C00000"/>
                </a:solidFill>
              </a:rPr>
              <a:t>с , руб.</a:t>
            </a:r>
            <a:endParaRPr lang="en-US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en-US" sz="1100" b="1" dirty="0" smtClean="0">
              <a:solidFill>
                <a:srgbClr val="0070C0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S – </a:t>
            </a:r>
            <a:r>
              <a:rPr lang="ru-RU" sz="2000" b="1" dirty="0" smtClean="0">
                <a:solidFill>
                  <a:srgbClr val="0070C0"/>
                </a:solidFill>
              </a:rPr>
              <a:t>общая сумма поощрения (руб.) </a:t>
            </a:r>
          </a:p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2000" b="1" dirty="0" smtClean="0"/>
              <a:t>а </a:t>
            </a:r>
            <a:r>
              <a:rPr lang="ru-RU" sz="2000" dirty="0" smtClean="0"/>
              <a:t>– </a:t>
            </a:r>
            <a:r>
              <a:rPr lang="ru-RU" sz="2000" b="1" dirty="0" smtClean="0"/>
              <a:t>базовый размер оплаты </a:t>
            </a:r>
            <a:r>
              <a:rPr lang="ru-RU" sz="2000" dirty="0" smtClean="0"/>
              <a:t>за проведение проверки организации (устанавливает Президиум </a:t>
            </a:r>
            <a:r>
              <a:rPr lang="ru-RU" sz="2000" dirty="0" err="1" smtClean="0"/>
              <a:t>рескома</a:t>
            </a:r>
            <a:r>
              <a:rPr lang="ru-RU" sz="2000" dirty="0" smtClean="0"/>
              <a:t> (10% от МРОТ) или выборный профорган в ТПО)</a:t>
            </a:r>
          </a:p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/>
              <a:t>b -</a:t>
            </a:r>
            <a:r>
              <a:rPr lang="ru-RU" sz="2000" dirty="0" smtClean="0"/>
              <a:t>  </a:t>
            </a:r>
            <a:r>
              <a:rPr lang="ru-RU" sz="2000" b="1" dirty="0" smtClean="0"/>
              <a:t>коэффициент качества </a:t>
            </a:r>
            <a:r>
              <a:rPr lang="ru-RU" sz="2000" dirty="0" smtClean="0"/>
              <a:t>(включает в себя: объем и качество изученных вопросов (согласно разработанному перечню) и срок предоставления отчета в республиканский комитет. </a:t>
            </a:r>
          </a:p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/>
              <a:t>b</a:t>
            </a:r>
            <a:r>
              <a:rPr lang="ru-RU" sz="2000" b="1" dirty="0" smtClean="0"/>
              <a:t> = 0…1 </a:t>
            </a:r>
            <a:r>
              <a:rPr lang="ru-RU" sz="2000" dirty="0" smtClean="0"/>
              <a:t>(при максимальном качестве проведенной проверки и выполненных сроках он равен 1) </a:t>
            </a:r>
          </a:p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2000" b="1" dirty="0" smtClean="0"/>
              <a:t>с</a:t>
            </a:r>
            <a:r>
              <a:rPr lang="en-US" sz="2000" b="1" dirty="0" smtClean="0"/>
              <a:t> –</a:t>
            </a:r>
            <a:r>
              <a:rPr lang="en-US" sz="2000" dirty="0" smtClean="0"/>
              <a:t> </a:t>
            </a:r>
            <a:r>
              <a:rPr lang="ru-RU" sz="2000" b="1" dirty="0" smtClean="0"/>
              <a:t>дополнительное поощрение </a:t>
            </a:r>
            <a:r>
              <a:rPr lang="ru-RU" sz="2000" dirty="0" smtClean="0"/>
              <a:t>за дополнительный объём работы (помощь в составлении раздела «Охрана труда </a:t>
            </a:r>
            <a:r>
              <a:rPr lang="ru-RU" sz="2000" dirty="0" err="1" smtClean="0"/>
              <a:t>кол.договора</a:t>
            </a:r>
            <a:r>
              <a:rPr lang="ru-RU" sz="2000" dirty="0" smtClean="0"/>
              <a:t>, содействие в обучении уполномоченных лиц и др.), которое может устанавливаться:</a:t>
            </a:r>
          </a:p>
          <a:p>
            <a:pPr algn="just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ru-RU" sz="2000" dirty="0" smtClean="0"/>
              <a:t>Президиумом республиканского комитета по ходатайству председателей ТПО, доверенных лиц Профсоюза;</a:t>
            </a:r>
          </a:p>
          <a:p>
            <a:pPr algn="just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ru-RU" sz="2000" dirty="0" smtClean="0"/>
              <a:t>Выборными профсоюзными органами ТПО, имеющих статус юридического лица. </a:t>
            </a:r>
          </a:p>
          <a:p>
            <a:pPr algn="just">
              <a:buFont typeface="Arial" charset="0"/>
              <a:buNone/>
              <a:defRPr/>
            </a:pPr>
            <a:endParaRPr lang="en-US" sz="1050" b="1" dirty="0" smtClean="0">
              <a:solidFill>
                <a:srgbClr val="FF0000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        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Пример расчета поощрения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endParaRPr lang="ru-RU" sz="2000" b="1" smtClean="0">
              <a:solidFill>
                <a:srgbClr val="FF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</a:rPr>
              <a:t>          Например:</a:t>
            </a:r>
            <a:r>
              <a:rPr lang="ru-RU" sz="2000" b="1" smtClean="0">
                <a:solidFill>
                  <a:srgbClr val="0070C0"/>
                </a:solidFill>
              </a:rPr>
              <a:t> </a:t>
            </a:r>
            <a:r>
              <a:rPr lang="ru-RU" sz="2000" b="1" smtClean="0"/>
              <a:t>за 12 месяцев 2014 года проведено 4 проверки (с предоставлением необходимых документов в реском и при соблюдении сроков) + по ходатайству председателя ТПО Президиум рескома Профсоюза установил дополнительное поощрение за общественную деятельность: </a:t>
            </a:r>
          </a:p>
          <a:p>
            <a:pPr algn="just">
              <a:buFont typeface="Arial" charset="0"/>
              <a:buNone/>
            </a:pPr>
            <a:endParaRPr lang="ru-RU" sz="2000" b="1" smtClean="0"/>
          </a:p>
          <a:p>
            <a:pPr algn="just">
              <a:buFont typeface="Arial" charset="0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                  </a:t>
            </a:r>
            <a:r>
              <a:rPr lang="en-US" sz="2800" b="1" i="1" smtClean="0">
                <a:solidFill>
                  <a:srgbClr val="C00000"/>
                </a:solidFill>
              </a:rPr>
              <a:t>S = </a:t>
            </a:r>
            <a:r>
              <a:rPr lang="ru-RU" sz="2800" b="1" i="1" smtClean="0">
                <a:solidFill>
                  <a:srgbClr val="C00000"/>
                </a:solidFill>
              </a:rPr>
              <a:t>(555</a:t>
            </a:r>
            <a:r>
              <a:rPr lang="en-US" sz="2800" b="1" i="1" smtClean="0">
                <a:solidFill>
                  <a:srgbClr val="C00000"/>
                </a:solidFill>
              </a:rPr>
              <a:t> </a:t>
            </a:r>
            <a:r>
              <a:rPr lang="ru-RU" sz="2800" b="1" i="1" smtClean="0">
                <a:solidFill>
                  <a:srgbClr val="C00000"/>
                </a:solidFill>
              </a:rPr>
              <a:t>руб. </a:t>
            </a:r>
            <a:r>
              <a:rPr lang="en-US" sz="2800" b="1" i="1" smtClean="0">
                <a:solidFill>
                  <a:srgbClr val="C00000"/>
                </a:solidFill>
              </a:rPr>
              <a:t>× </a:t>
            </a:r>
            <a:r>
              <a:rPr lang="ru-RU" sz="2800" b="1" i="1" smtClean="0">
                <a:solidFill>
                  <a:srgbClr val="C00000"/>
                </a:solidFill>
              </a:rPr>
              <a:t>1) ×4</a:t>
            </a:r>
            <a:r>
              <a:rPr lang="en-US" sz="2800" b="1" i="1" smtClean="0">
                <a:solidFill>
                  <a:srgbClr val="C00000"/>
                </a:solidFill>
              </a:rPr>
              <a:t> + </a:t>
            </a:r>
            <a:r>
              <a:rPr lang="ru-RU" sz="2800" b="1" i="1" smtClean="0">
                <a:solidFill>
                  <a:srgbClr val="C00000"/>
                </a:solidFill>
              </a:rPr>
              <a:t>500 = 2720 руб.</a:t>
            </a:r>
          </a:p>
          <a:p>
            <a:pPr algn="just">
              <a:buFont typeface="Arial" charset="0"/>
              <a:buNone/>
            </a:pPr>
            <a:endParaRPr lang="ru-RU" sz="2800" b="1" i="1" smtClean="0">
              <a:solidFill>
                <a:srgbClr val="C00000"/>
              </a:solidFill>
            </a:endParaRPr>
          </a:p>
          <a:p>
            <a:pPr algn="just">
              <a:buFont typeface="Arial" charset="0"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 </a:t>
            </a:r>
            <a:r>
              <a:rPr lang="ru-RU" sz="2000" b="1" i="1" smtClean="0">
                <a:solidFill>
                  <a:srgbClr val="0070C0"/>
                </a:solidFill>
              </a:rPr>
              <a:t>В данном примере:</a:t>
            </a:r>
            <a:endParaRPr lang="en-US" sz="2800" b="1" i="1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0070C0"/>
                </a:solidFill>
              </a:rPr>
              <a:t>b </a:t>
            </a:r>
            <a:r>
              <a:rPr lang="ru-RU" sz="1800" b="1" smtClean="0">
                <a:solidFill>
                  <a:srgbClr val="0070C0"/>
                </a:solidFill>
              </a:rPr>
              <a:t>= 1 (коэффициент качества максимальный, так как результаты проверок были предоставлены в реском  в полном объеме  и в указанные сроки) </a:t>
            </a:r>
            <a:endParaRPr lang="ru-RU" sz="18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углом 9"/>
          <p:cNvSpPr/>
          <p:nvPr/>
        </p:nvSpPr>
        <p:spPr>
          <a:xfrm rot="5400000">
            <a:off x="5250644" y="-750107"/>
            <a:ext cx="1928827" cy="585788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3" y="5786438"/>
            <a:ext cx="3643312" cy="928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1. Подбор специалиста, для выполнения работы внештатным инспектором, соответствующего требованиям Положения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3" y="4929188"/>
            <a:ext cx="3500437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2. Представление  данных специалиста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(согласно типовой анкете) в </a:t>
            </a:r>
            <a:r>
              <a:rPr lang="ru-RU" sz="1600" b="1" dirty="0" err="1">
                <a:solidFill>
                  <a:srgbClr val="FF0000"/>
                </a:solidFill>
              </a:rPr>
              <a:t>реском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88" y="3929063"/>
            <a:ext cx="3071812" cy="85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3. Утверждение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 внештатного инспектора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Президиумом </a:t>
            </a:r>
            <a:r>
              <a:rPr lang="ru-RU" b="1" dirty="0" err="1">
                <a:solidFill>
                  <a:srgbClr val="FF0000"/>
                </a:solidFill>
              </a:rPr>
              <a:t>рескома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25" y="3000375"/>
            <a:ext cx="3357563" cy="785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4. Выдача удостоверения, составление графика работы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63" y="2071688"/>
            <a:ext cx="2857500" cy="785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5. Организация работы (согласно графику), выход с проверками в организации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643306" y="1142984"/>
            <a:ext cx="5286412" cy="64294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Поощрение внештатного инспектора по итогам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работы за полугодие (согласно критериям оценки)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" y="1143000"/>
            <a:ext cx="3071813" cy="785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6. Предоставления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отчета в </a:t>
            </a:r>
            <a:r>
              <a:rPr lang="ru-RU" sz="1600" b="1" dirty="0" err="1">
                <a:solidFill>
                  <a:srgbClr val="FF0000"/>
                </a:solidFill>
              </a:rPr>
              <a:t>реском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за проделанную работу </a:t>
            </a:r>
          </a:p>
        </p:txBody>
      </p:sp>
      <p:sp>
        <p:nvSpPr>
          <p:cNvPr id="15" name="Стрелка вверх 14"/>
          <p:cNvSpPr/>
          <p:nvPr/>
        </p:nvSpPr>
        <p:spPr>
          <a:xfrm rot="19307495">
            <a:off x="1736725" y="1806575"/>
            <a:ext cx="566738" cy="5453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 rot="3103927">
            <a:off x="-709236" y="4548951"/>
            <a:ext cx="6036339" cy="65100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ru-RU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Схема   работы   внештатного   инспектора  </a:t>
            </a:r>
            <a:endParaRPr lang="ru-RU" sz="16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80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582612"/>
          </a:xfrm>
        </p:spPr>
        <p:txBody>
          <a:bodyPr/>
          <a:lstStyle/>
          <a:p>
            <a:r>
              <a:rPr lang="ru-RU" sz="2400" smtClean="0">
                <a:solidFill>
                  <a:srgbClr val="0070C0"/>
                </a:solidFill>
              </a:rPr>
              <a:t>Организация работы внештатного инспектора </a:t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z="2400" smtClean="0">
                <a:solidFill>
                  <a:srgbClr val="0070C0"/>
                </a:solidFill>
              </a:rPr>
              <a:t>в муниципальном районе Республики Татарстан</a:t>
            </a:r>
          </a:p>
        </p:txBody>
      </p:sp>
      <p:pic>
        <p:nvPicPr>
          <p:cNvPr id="32781" name="Picture 15" descr="C:\Users\Пользователь\Desktop\f_4fdd0b337355b.jpg"/>
          <p:cNvPicPr>
            <a:picLocks noChangeAspect="1" noChangeArrowheads="1"/>
          </p:cNvPicPr>
          <p:nvPr/>
        </p:nvPicPr>
        <p:blipFill>
          <a:blip r:embed="rId2"/>
          <a:srcRect l="24603" r="26192" b="8299"/>
          <a:stretch>
            <a:fillRect/>
          </a:stretch>
        </p:blipFill>
        <p:spPr bwMode="auto">
          <a:xfrm>
            <a:off x="7572375" y="3071813"/>
            <a:ext cx="857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78579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B0F0"/>
                </a:solidFill>
              </a:rPr>
              <a:t>Стоит лишь начать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    «Дорогу осилит идущий…»</a:t>
            </a:r>
          </a:p>
        </p:txBody>
      </p:sp>
      <p:pic>
        <p:nvPicPr>
          <p:cNvPr id="34820" name="Picture 2" descr="C:\Users\Пользователь\Desktop\15.jpg"/>
          <p:cNvPicPr>
            <a:picLocks noChangeAspect="1" noChangeArrowheads="1"/>
          </p:cNvPicPr>
          <p:nvPr/>
        </p:nvPicPr>
        <p:blipFill>
          <a:blip r:embed="rId2"/>
          <a:srcRect l="10519" b="4155"/>
          <a:stretch>
            <a:fillRect/>
          </a:stretch>
        </p:blipFill>
        <p:spPr bwMode="auto">
          <a:xfrm>
            <a:off x="5143500" y="2928938"/>
            <a:ext cx="33607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571875" y="2357438"/>
            <a:ext cx="5114925" cy="2428875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Запрашиваемые документы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проверки и предъявляемые требования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документам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38" y="285750"/>
            <a:ext cx="7072312" cy="10715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Внештатный технический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инспектор труда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1" name="Picture 1" descr="C:\Users\Пользователь\Desktop\подготовка заседания\Презентация моя по запр.документам\Картинки для презентации\5_jpg_1359442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533797" cy="2857520"/>
          </a:xfrm>
          <a:prstGeom prst="rect">
            <a:avLst/>
          </a:prstGeom>
          <a:noFill/>
          <a:ln>
            <a:solidFill>
              <a:srgbClr val="EAEAEA"/>
            </a:solidFill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8" name="Picture 2" descr="C:\Users\Пользователь\Desktop\Презентация моя по запр.документам\P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214313"/>
            <a:ext cx="9715500" cy="68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313" y="285750"/>
            <a:ext cx="4929187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Штатное расписание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z="11500" smtClean="0">
                <a:solidFill>
                  <a:srgbClr val="FF0000"/>
                </a:solidFill>
              </a:rPr>
              <a:t>  </a:t>
            </a:r>
            <a:r>
              <a:rPr lang="ru-RU" sz="4800" smtClean="0">
                <a:solidFill>
                  <a:srgbClr val="FF0000"/>
                </a:solidFill>
              </a:rPr>
              <a:t>1. Кто он</a:t>
            </a:r>
          </a:p>
          <a:p>
            <a:pPr algn="r">
              <a:buFont typeface="Arial" charset="0"/>
              <a:buNone/>
            </a:pPr>
            <a:r>
              <a:rPr lang="ru-RU" sz="4800" smtClean="0">
                <a:solidFill>
                  <a:srgbClr val="00B0F0"/>
                </a:solidFill>
              </a:rPr>
              <a:t>Начальный этап  </a:t>
            </a:r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Организация работы</a:t>
            </a:r>
          </a:p>
        </p:txBody>
      </p:sp>
      <p:pic>
        <p:nvPicPr>
          <p:cNvPr id="11268" name="Picture 3" descr="C:\Users\Пользователь\Desktop\1293121727_3d-character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786063"/>
            <a:ext cx="10001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50018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– документ, регламентирующий  производственные  полномочия и обязанности  работника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1928813"/>
            <a:ext cx="4143375" cy="4071937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Должностные инструкции разрабатывает руководитель подразделения для своих непосредственных подчиненных. </a:t>
            </a:r>
          </a:p>
          <a:p>
            <a:pPr algn="just">
              <a:buFont typeface="Arial" charset="0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Первый экземпляр должностной инструкции на каждого работника хранится в отделе кадров, второй — у руководителя подразделения, третий — у работника.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7892" name="Picture 2" descr="C:\Users\Пользователь\Desktop\должностная-инструк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46370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Заявление в профсоюз </a:t>
            </a:r>
          </a:p>
        </p:txBody>
      </p:sp>
      <p:pic>
        <p:nvPicPr>
          <p:cNvPr id="51203" name="Picture 2" descr="C:\Users\Пользователь\Desktop\Презентация моя по запр.документам\zayvlenie__o_prinytie_v_cheny_profsoyza\Page1.jpg"/>
          <p:cNvPicPr>
            <a:picLocks noChangeAspect="1" noChangeArrowheads="1"/>
          </p:cNvPicPr>
          <p:nvPr/>
        </p:nvPicPr>
        <p:blipFill>
          <a:blip r:embed="rId2"/>
          <a:srcRect l="11435" r="5881" b="45880"/>
          <a:stretch>
            <a:fillRect/>
          </a:stretch>
        </p:blipFill>
        <p:spPr bwMode="auto">
          <a:xfrm>
            <a:off x="1214438" y="0"/>
            <a:ext cx="657225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3900488" cy="47148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Заявление в Профсоюз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Пользователь\Desktop\Презентация моя по запр.документам\zayvlenie__o_prinytie_v_cheny_profsoyza\Page1.jpg"/>
          <p:cNvPicPr>
            <a:picLocks noChangeAspect="1" noChangeArrowheads="1"/>
          </p:cNvPicPr>
          <p:nvPr/>
        </p:nvPicPr>
        <p:blipFill>
          <a:blip r:embed="rId2"/>
          <a:srcRect l="10393" t="54121" r="4576"/>
          <a:stretch>
            <a:fillRect/>
          </a:stretch>
        </p:blipFill>
        <p:spPr bwMode="auto">
          <a:xfrm>
            <a:off x="857250" y="214313"/>
            <a:ext cx="75850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85750" y="285750"/>
            <a:ext cx="3900488" cy="4714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Заявление в бухгалтерию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57375" y="-214313"/>
          <a:ext cx="5230813" cy="7500938"/>
        </p:xfrm>
        <a:graphic>
          <a:graphicData uri="http://schemas.openxmlformats.org/presentationml/2006/ole">
            <p:oleObj spid="_x0000_s6146" name="Acrobat Document" r:id="rId3" imgW="5667375" imgH="801989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Коллективный договор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286000"/>
            <a:ext cx="4143375" cy="41148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Наличие, год принятия, ФИО руководителя организации и председателя профкома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льготы и гарантии для сотрудников предусмотренные в нем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«Охраны труда»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2" descr="C:\Users\Пользователь\Desktop\1300713915_8866_0_Partnerst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9289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" y="13573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КД – правовой акт, регулирующий социально-трудовые отношения в организации. Документ имеет юридическую силу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3786188" y="2357438"/>
            <a:ext cx="5214937" cy="414337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Запрашиваемые документы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 проведении проверки и предъявляемые к ним требования.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нарушения, выявленные штатными и внештатными инспекторами в ходе проверок соблюдения трудового законодательства в 2013-2014г.г.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14563" y="285750"/>
            <a:ext cx="6357937" cy="10715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Внештатный правовой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инспектор труда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1" name="Picture 1" descr="C:\Users\Пользователь\Desktop\подготовка заседания\Презентация моя по запр.документам\Картинки для презентации\5_jpg_1359442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533797" cy="2857520"/>
          </a:xfrm>
          <a:prstGeom prst="rect">
            <a:avLst/>
          </a:prstGeom>
          <a:noFill/>
          <a:ln>
            <a:solidFill>
              <a:srgbClr val="EAEAEA"/>
            </a:solidFill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56325" name="Picture 2" descr="C:\Users\Пользователь\Desktop\oiW36Lbb8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57188"/>
            <a:ext cx="19065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Трудовой договор</a:t>
            </a:r>
            <a:endParaRPr lang="ru-RU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5" y="1285875"/>
            <a:ext cx="4429125" cy="492918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заключаемых трудовых договоров трудовому законодательству включает в себя: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наличие трудовых договоров в письменной форме в двух экземплярах;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содержание заключенных трудовых договоров (должно соответствовать требованиям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ст. 57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ТК РФ);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порядок внесения в трудовые договоры изменений и дополнений (при изменении условий трудового договора  необходимо оформить дополнительное соглашение между работником и работодателем, которое будет являться неотъемлемой частью трудового договора).</a:t>
            </a:r>
          </a:p>
        </p:txBody>
      </p:sp>
      <p:pic>
        <p:nvPicPr>
          <p:cNvPr id="57348" name="Picture 2" descr="C:\Documents and Settings\Пользователь\Рабочий стол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3349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1071563"/>
          </a:xfrm>
        </p:spPr>
        <p:txBody>
          <a:bodyPr/>
          <a:lstStyle/>
          <a:p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Прием на работу. Трудовой договор. </a:t>
            </a:r>
            <a:r>
              <a:rPr lang="ru-RU"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1. Содержание трудового договора не соответствует трудовому законодательству, отсутствует условие об обязательном социальном страховании – ч. 2 ст. 57 ТК РФ.</a:t>
            </a:r>
          </a:p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2. Получение одного экземпляра </a:t>
            </a:r>
          </a:p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трудового договора не </a:t>
            </a:r>
          </a:p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подтверждается подписью </a:t>
            </a:r>
          </a:p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работника на экземпляре </a:t>
            </a:r>
          </a:p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трудового договора, хранящемся </a:t>
            </a:r>
          </a:p>
          <a:p>
            <a:pPr>
              <a:buFont typeface="Arial" charset="0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у работодателя – ч.1 ст67 ТК РФ.</a:t>
            </a:r>
          </a:p>
          <a:p>
            <a:endParaRPr lang="ru-RU" sz="2800" smtClean="0"/>
          </a:p>
        </p:txBody>
      </p:sp>
      <p:pic>
        <p:nvPicPr>
          <p:cNvPr id="58372" name="Picture 5" descr="C:\Documents and Settings\Пользователь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000375"/>
            <a:ext cx="3638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467600" cy="6318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Приказы по личному составу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sz="quarter" idx="1"/>
          </p:nvPr>
        </p:nvSpPr>
        <p:spPr>
          <a:xfrm>
            <a:off x="4000500" y="1214438"/>
            <a:ext cx="4424363" cy="48736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Необходимо ознакомиться с приказами по личному составу, в т.ч. при переводе работников на другую работу, изменении существенных условий трудового договора и в других случаях.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Содержание приказа (распоряжения) работодателя при приеме на работу должно соответствовать условиям заключенного трудового договора.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Все приказы (распоряжения) должны быть доведены до сведения работников под роспись в трехдневный срок.</a:t>
            </a:r>
          </a:p>
          <a:p>
            <a:endParaRPr lang="ru-RU" smtClean="0"/>
          </a:p>
        </p:txBody>
      </p:sp>
      <p:pic>
        <p:nvPicPr>
          <p:cNvPr id="59396" name="Picture 2" descr="C:\Documents and Settings\Пользователь\Рабочий стол\zhurnal-registratsii-prikaz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30924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5072063" cy="631825"/>
          </a:xfrm>
        </p:spPr>
        <p:txBody>
          <a:bodyPr/>
          <a:lstStyle/>
          <a:p>
            <a:r>
              <a:rPr lang="ru-RU" b="1" smtClean="0">
                <a:solidFill>
                  <a:srgbClr val="00B0F0"/>
                </a:solidFill>
              </a:rPr>
              <a:t>Трудовая книжка</a:t>
            </a:r>
            <a:endParaRPr lang="ru-RU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50" y="3929063"/>
            <a:ext cx="7500938" cy="23733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правильность порядка учета движения и выдачи трудовых книжек (ст. 62 ТК РФ);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записей в трудовых книжках формулировкам приказов (распоряжений);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своевременность внесения в трудовую книжку изменений, касающихся сведений о работнике, выполняемой им работе, переводе на другую постоянную работу, об увольнении работника, а также основания прекращения трудового договора.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0" name="Picture 2" descr="C:\Documents and Settings\Пользователь\Рабочий стол\image_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63"/>
            <a:ext cx="39544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Прямоугольник 4"/>
          <p:cNvSpPr>
            <a:spLocks noChangeArrowheads="1"/>
          </p:cNvSpPr>
          <p:nvPr/>
        </p:nvSpPr>
        <p:spPr bwMode="auto">
          <a:xfrm>
            <a:off x="642938" y="1785938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При проверке правильности ведения трудовых книжек следует обратить внимание на: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Пользователь\Desktop\0-6f63f-3ddeba45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643063"/>
            <a:ext cx="31623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Внештатным техническим </a:t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инспектором труда может быть: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2686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</a:rPr>
              <a:t> </a:t>
            </a:r>
          </a:p>
          <a:p>
            <a:pPr algn="just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</a:rPr>
              <a:t>1.  Член Профсоюза, который по  своим профессиональным и деловым качествам способен осуществлять общественный контроль в области охраны труда в организациях 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625" y="4714875"/>
            <a:ext cx="50339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2. Специалисты (инженеры) по охране труда, привлекаемые на договорных условиях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 rot="20543074">
            <a:off x="6292850" y="2911475"/>
            <a:ext cx="18748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Знаю, МОГУ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5214937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персональными данными</a:t>
            </a:r>
            <a:endParaRPr lang="ru-RU" sz="28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1785938"/>
            <a:ext cx="4286250" cy="442912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работы с персональными данными требует наличия следующих необходимых документов в любой организации: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(распоряжение) работодателя об утверждении Положения о защите персональных данных;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о защите персональных данных;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письменное согласие работника на обработку его персональных данных (оформляется при приеме на работу).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1444" name="Picture 2" descr="C:\Documents and Settings\Пользователь\Рабочий стол\570b98ee27bafa85f438463f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071938"/>
            <a:ext cx="2714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C:\Documents and Settings\Пользователь\Рабочий стол\bfd477f717c5b69c3472005e210e6c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7858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467600" cy="785813"/>
          </a:xfrm>
        </p:spPr>
        <p:txBody>
          <a:bodyPr/>
          <a:lstStyle/>
          <a:p>
            <a:r>
              <a:rPr lang="ru-RU" sz="3600" b="1" smtClean="0">
                <a:solidFill>
                  <a:srgbClr val="00B0F0"/>
                </a:solidFill>
              </a:rPr>
              <a:t>Должностные инструкции</a:t>
            </a:r>
            <a:endParaRPr lang="ru-RU" sz="3600" smtClean="0">
              <a:solidFill>
                <a:srgbClr val="00B0F0"/>
              </a:solidFill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sz="quarter" idx="1"/>
          </p:nvPr>
        </p:nvSpPr>
        <p:spPr>
          <a:xfrm>
            <a:off x="1071563" y="1928813"/>
            <a:ext cx="6286500" cy="4357687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Должностные инструкции должны содержать права, обязанности, ответственность работника и могут оформляться приложением к трудовому договору (в этом случае она являться неотъемлемой частью трудового договора). Работник должен быть ознакомлен с ними под роспись.</a:t>
            </a:r>
          </a:p>
          <a:p>
            <a:endParaRPr lang="ru-RU" smtClean="0"/>
          </a:p>
        </p:txBody>
      </p:sp>
      <p:pic>
        <p:nvPicPr>
          <p:cNvPr id="62468" name="Picture 3" descr="C:\Documents and Settings\Пользователь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1433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График отпусков</a:t>
            </a:r>
            <a:endParaRPr lang="ru-RU" sz="40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2143125"/>
            <a:ext cx="4714875" cy="4214813"/>
          </a:xfrm>
        </p:spPr>
        <p:txBody>
          <a:bodyPr/>
          <a:lstStyle/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График отпусков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утверждается работодателем с учетом мнения выборных профсоюзных органов не позднее, чем за две недели до наступления календарного года (ч. 1 ст. 123 ТК РФ).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63492" name="Picture 3" descr="C:\Documents and Settings\Пользователь\Рабочий стол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500563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Перечень должностей работников с ненормированным рабочим днем</a:t>
            </a:r>
            <a:endParaRPr lang="ru-RU" sz="32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Содержимое 2"/>
          <p:cNvSpPr>
            <a:spLocks noGrp="1"/>
          </p:cNvSpPr>
          <p:nvPr>
            <p:ph sz="quarter" idx="1"/>
          </p:nvPr>
        </p:nvSpPr>
        <p:spPr>
          <a:xfrm>
            <a:off x="3786188" y="1714500"/>
            <a:ext cx="4572000" cy="2428875"/>
          </a:xfrm>
        </p:spPr>
        <p:txBody>
          <a:bodyPr/>
          <a:lstStyle/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Перечень должностей работников с ненормированным рабочим днем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устанавливается коллективным договором или утверждается приказом (распоряжением) работодателя с учетом мнения выборных профсоюзных органов. </a:t>
            </a:r>
          </a:p>
          <a:p>
            <a:endParaRPr lang="ru-RU" smtClean="0"/>
          </a:p>
        </p:txBody>
      </p:sp>
      <p:pic>
        <p:nvPicPr>
          <p:cNvPr id="64516" name="Picture 2" descr="C:\Documents and Settings\Пользователь\Рабочий стол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0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Расчетные листки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При выплате заработной платы работодатель обязан извещать в письменной форме каждого работника: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1) о составных частях заработной платы, причитающейся ему за соответствующий период;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2) о размерах и об основаниях произведенных удержаний;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4) об общей денежной сумме, подлежащей выплате.</a:t>
            </a:r>
          </a:p>
          <a:p>
            <a:pPr algn="just"/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Необходимо изучить правильность удержания и перечисления членских профсоюзных взносов – в размере одного процента со всех видов заработной платы, в том числе и с премий (п. 9.2 Устава Профсоюза).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нарушения:</a:t>
            </a:r>
            <a:endParaRPr lang="ru-RU" dirty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1. При выплате заработной платы работодатель не извещает в письменной форме каждого работника о составных частях заработной платы – ч. 1 ст. 136 ТК РФ.</a:t>
            </a:r>
          </a:p>
          <a:p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2. Не разработана и не утверждена (с учетом мнения профсоюзного органа) форма расчетного листа – ч. 2 ст. 136 ТК РФ.</a:t>
            </a:r>
          </a:p>
          <a:p>
            <a:endParaRPr lang="ru-RU" sz="29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окументация, связанная с оплатой труда</a:t>
            </a:r>
            <a:endParaRPr lang="ru-RU" sz="40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акты, устанавливающие систему оплаты труда (Положение об оплате труда, Положение о премировании и стимулировании и др.), принимаются работодателем с учетом мнения выборных профсоюзных органов.</a:t>
            </a:r>
          </a:p>
          <a:p>
            <a:pPr algn="just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Ознакомление с иной документацией, связанной с оплатой труда, включает в себя изучение:</a:t>
            </a:r>
          </a:p>
          <a:p>
            <a:pPr algn="just">
              <a:buFont typeface="Arial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приказов работодателя при привлечении работников к работе в выходные и нерабочие праздничные дни;</a:t>
            </a:r>
          </a:p>
          <a:p>
            <a:pPr algn="just">
              <a:buFont typeface="Arial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документов, устанавливающих размер оплаты в ночное время;</a:t>
            </a:r>
          </a:p>
          <a:p>
            <a:pPr algn="just">
              <a:buFont typeface="Arial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сроков выплаты отпускных (ст. 136 ТК РФ).</a:t>
            </a:r>
          </a:p>
          <a:p>
            <a:pPr algn="just">
              <a:buFont typeface="Arial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оплата труда при совмещении профессий и исполнении обязанностей временно отсутствующего работника (ст.151 ТК РФ).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нарушения: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Продолжительность рабочего дня, непосредственно предшествующего праздничному дню, не уменьшен на один час – ч. 1 ст. 95 ТК РФ.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Накануне выходных дней рабочее время при шестидневной рабочей неделе превышает пяти часов – ч. 3 ст. 95 ТК РФ.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Дата утверждения графика предоставления отпусков за 2014 год установлена с нарушением трудового законодательства – ч. 1 ст. 123 ТК РФ. (Графиком отпусков, утверждается работодателем с учетом мнения выборного органа первичной профсоюзной организации не позднее, чем за две недели до наступления календарного года).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 времени начала отпуска работники не извещаются под роспись за две недели до его начала – ч.3 ст. 123 ТК РФ.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 сменности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Содержимое 2"/>
          <p:cNvSpPr>
            <a:spLocks noGrp="1"/>
          </p:cNvSpPr>
          <p:nvPr>
            <p:ph sz="quarter" idx="1"/>
          </p:nvPr>
        </p:nvSpPr>
        <p:spPr>
          <a:xfrm>
            <a:off x="3429000" y="1857375"/>
            <a:ext cx="4495800" cy="3829050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составлении графиков сменности работодатель учитывает мнение выборных профсоюзных органов.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Графики сменности доводятся до сведения работников не позднее, чем за один месяц до введения их в действие (ст. 103 ТК РФ).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69636" name="Picture 3" descr="C:\Documents and Settings\Пользователь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коллективного договора, необходимо обратить внимание на: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стороны социального партнерства, которые заключили коллективный договор, полномочность представителей сторон (ст.29, 33 ТК РФ);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содержание коллективного договора, и срок его действия (ст. 43 ТК РФ);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сроки регистрации коллективного договора в соответствующем органе по труду (Центр занятости района/города) в соответствии со ст. 50 ТК РФ; 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дополнительные льготы для работников, которые в нем предусмотрены, например: дополнительные отпуска с сохранением заработной платы, дополнительные выплаты, «мамин» день и др. 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Насколько выполняется коллективный договор,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ли доп. отпуска, выделяется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 материальная помощь и т.д.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Экономическая эффективность коллективного 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 в расчете на каждого члена профсоюза.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C:\Documents and Settings\Пользователь\Рабочий стол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286250"/>
            <a:ext cx="2571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Внештатным правовым </a:t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инспектором труда может быть: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13" cy="21859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</a:rPr>
              <a:t> 1. Члены Профсоюза, имеющие юридическое образование, которые по своим профессиональным качествам способны вести данную работу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85750" y="4000500"/>
            <a:ext cx="5572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2. Юристы, студенты обучающиеся на соответствующих факультетах высших и средних учебных заведений, привлекаемые на договорных условиях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13317" name="Picture 4" descr="C:\Users\Пользователь\Desktop\0-6f63f-3ddeba45-l.jpg"/>
          <p:cNvPicPr>
            <a:picLocks noChangeAspect="1" noChangeArrowheads="1"/>
          </p:cNvPicPr>
          <p:nvPr/>
        </p:nvPicPr>
        <p:blipFill>
          <a:blip r:embed="rId2"/>
          <a:srcRect l="13554" t="3389" r="11897" b="6815"/>
          <a:stretch>
            <a:fillRect/>
          </a:stretch>
        </p:blipFill>
        <p:spPr bwMode="auto">
          <a:xfrm>
            <a:off x="6072188" y="1785938"/>
            <a:ext cx="2357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 rot="20543074">
            <a:off x="6292850" y="2911475"/>
            <a:ext cx="18748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Знаю, МОГУ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Анкета, заполняемая внештатным инспектором труда для представления в республиканский комитет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813" y="1571625"/>
          <a:ext cx="7758138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5786478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</a:t>
                      </a:r>
                      <a:r>
                        <a:rPr lang="ru-RU" baseline="0" dirty="0" smtClean="0"/>
                        <a:t>/</a:t>
                      </a:r>
                      <a:r>
                        <a:rPr lang="ru-RU" baseline="0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Данные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Дата рождения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Образование, специальность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работы, 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Трудовой</a:t>
                      </a:r>
                      <a:r>
                        <a:rPr lang="ru-RU" baseline="0" dirty="0" smtClean="0"/>
                        <a:t> стаж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Дополнительное образование, сертификаты,</a:t>
                      </a:r>
                      <a:r>
                        <a:rPr lang="ru-RU" baseline="0" dirty="0" smtClean="0"/>
                        <a:t> удостоверения (относящиеся к деятельности внештатного инспектора)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Выполняемая профсоюзная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8.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Профсоюзные награды (почетная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грамота,</a:t>
                      </a:r>
                      <a:r>
                        <a:rPr lang="ru-RU" baseline="0" dirty="0" smtClean="0"/>
                        <a:t> диплом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9.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Телефон , адрес электронной почты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Пользователь\Desktop\Презентация моя по запр.документам\_________________4eeb6ab53e0d1.jpg"/>
          <p:cNvPicPr>
            <a:picLocks noChangeAspect="1" noChangeArrowheads="1"/>
          </p:cNvPicPr>
          <p:nvPr/>
        </p:nvPicPr>
        <p:blipFill>
          <a:blip r:embed="rId2"/>
          <a:srcRect l="6897" t="14943" r="6897" b="16092"/>
          <a:stretch>
            <a:fillRect/>
          </a:stretch>
        </p:blipFill>
        <p:spPr bwMode="auto">
          <a:xfrm>
            <a:off x="1785938" y="500063"/>
            <a:ext cx="38401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Пользователь\Desktop\Презентация моя по запр.документам\45949503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2354">
            <a:off x="688975" y="2736850"/>
            <a:ext cx="80105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    Удостоверение внештатного инспектора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388" name="Picture 6" descr="C:\Users\Пользователь\Desktop\Внештатники от и до\методичка технического\Page1.jpg"/>
          <p:cNvPicPr>
            <a:picLocks noChangeAspect="1" noChangeArrowheads="1"/>
          </p:cNvPicPr>
          <p:nvPr/>
        </p:nvPicPr>
        <p:blipFill>
          <a:blip r:embed="rId2"/>
          <a:srcRect l="16985" t="27377" r="14864" b="38609"/>
          <a:stretch>
            <a:fillRect/>
          </a:stretch>
        </p:blipFill>
        <p:spPr bwMode="auto">
          <a:xfrm>
            <a:off x="928688" y="2143125"/>
            <a:ext cx="7286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14438" y="1785938"/>
            <a:ext cx="32146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ицевая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сторона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714875" y="1857375"/>
            <a:ext cx="32146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оборотная сторона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z="440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2. Что делать</a:t>
            </a:r>
          </a:p>
          <a:p>
            <a:pPr algn="r">
              <a:buFont typeface="Arial" charset="0"/>
              <a:buNone/>
            </a:pPr>
            <a:endParaRPr lang="ru-RU" sz="2800" smtClean="0">
              <a:solidFill>
                <a:srgbClr val="00B0F0"/>
              </a:solidFill>
            </a:endParaRPr>
          </a:p>
          <a:p>
            <a:pPr algn="r">
              <a:buFont typeface="Arial" charset="0"/>
              <a:buNone/>
            </a:pPr>
            <a:r>
              <a:rPr lang="ru-RU" sz="2800" smtClean="0">
                <a:solidFill>
                  <a:srgbClr val="00B0F0"/>
                </a:solidFill>
              </a:rPr>
              <a:t>Основные направления работы  </a:t>
            </a:r>
          </a:p>
        </p:txBody>
      </p:sp>
      <p:sp>
        <p:nvSpPr>
          <p:cNvPr id="1741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Организация работы</a:t>
            </a:r>
          </a:p>
        </p:txBody>
      </p:sp>
      <p:pic>
        <p:nvPicPr>
          <p:cNvPr id="17412" name="Picture 3" descr="C:\Users\Пользователь\Desktop\1293121727_3d-character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43188"/>
            <a:ext cx="10001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Пользователь\Desktop\e372bfa90cd42b3e54ab6ab08dc21e5d_1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035550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2158</Words>
  <PresentationFormat>Экран (4:3)</PresentationFormat>
  <Paragraphs>272</Paragraphs>
  <Slides>49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Тема Office</vt:lpstr>
      <vt:lpstr>Adobe Acrobat Document</vt:lpstr>
      <vt:lpstr>Acrobat Document</vt:lpstr>
      <vt:lpstr>Татарстанская республиканская организация Профсоюза работников государственных учреждений  и общественного обслуживания РФ </vt:lpstr>
      <vt:lpstr>Внештатный технический (правовой) инспектор </vt:lpstr>
      <vt:lpstr>Организация работы</vt:lpstr>
      <vt:lpstr>Внештатным техническим  инспектором труда может быть:</vt:lpstr>
      <vt:lpstr>Внештатным правовым  инспектором труда может быть:</vt:lpstr>
      <vt:lpstr>Анкета, заполняемая внештатным инспектором труда для представления в республиканский комитет</vt:lpstr>
      <vt:lpstr>Слайд 7</vt:lpstr>
      <vt:lpstr>    Удостоверение внештатного инспектора</vt:lpstr>
      <vt:lpstr>Организация работы</vt:lpstr>
      <vt:lpstr>Внештатные  инспекторы</vt:lpstr>
      <vt:lpstr>Ответственность за организацию работы внештатных инспекторов возлагается на председателей ТПО, доверенных лиц (профсоюзных представителей) в муниципальном районе</vt:lpstr>
      <vt:lpstr>Трудовое законодательство</vt:lpstr>
      <vt:lpstr>Организация работы</vt:lpstr>
      <vt:lpstr>Отчет о проделанной работе</vt:lpstr>
      <vt:lpstr>Отчет о проделанной работе</vt:lpstr>
      <vt:lpstr>Слайд 16</vt:lpstr>
      <vt:lpstr>Слайд 17</vt:lpstr>
      <vt:lpstr>Отчет по форме 4 -ПИ</vt:lpstr>
      <vt:lpstr>Слайд 19</vt:lpstr>
      <vt:lpstr>Организация работы</vt:lpstr>
      <vt:lpstr>Критерии оценки проделанной работы внештатных инспекторов</vt:lpstr>
      <vt:lpstr>Моральное поощрение</vt:lpstr>
      <vt:lpstr>Формула материального поощрения внештатных инспекторов</vt:lpstr>
      <vt:lpstr>Пример расчета поощрения </vt:lpstr>
      <vt:lpstr>Организация работы внештатного инспектора  в муниципальном районе Республики Татарстан</vt:lpstr>
      <vt:lpstr>Слайд 26</vt:lpstr>
      <vt:lpstr>Стоит лишь начать</vt:lpstr>
      <vt:lpstr>Слайд 28</vt:lpstr>
      <vt:lpstr>Слайд 29</vt:lpstr>
      <vt:lpstr>  Должностная инструкция – документ, регламентирующий  производственные  полномочия и обязанности  работника</vt:lpstr>
      <vt:lpstr>Заявление в профсоюз </vt:lpstr>
      <vt:lpstr>Слайд 32</vt:lpstr>
      <vt:lpstr>Слайд 33</vt:lpstr>
      <vt:lpstr>Коллективный договор </vt:lpstr>
      <vt:lpstr>Слайд 35</vt:lpstr>
      <vt:lpstr>Трудовой договор</vt:lpstr>
      <vt:lpstr>Прием на работу. Трудовой договор.  </vt:lpstr>
      <vt:lpstr>Приказы по личному составу</vt:lpstr>
      <vt:lpstr>Трудовая книжка</vt:lpstr>
      <vt:lpstr>Организация работы с персональными данными</vt:lpstr>
      <vt:lpstr>Должностные инструкции</vt:lpstr>
      <vt:lpstr>График отпусков</vt:lpstr>
      <vt:lpstr>Перечень должностей работников с ненормированным рабочим днем</vt:lpstr>
      <vt:lpstr>Расчетные листки</vt:lpstr>
      <vt:lpstr>Наиболее распространенные нарушения:</vt:lpstr>
      <vt:lpstr>Документация, связанная с оплатой труда</vt:lpstr>
      <vt:lpstr>Наиболее распространенные нарушения: </vt:lpstr>
      <vt:lpstr>Графики сменности</vt:lpstr>
      <vt:lpstr>Коллективный договор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РК профсоюзов госучреждений</cp:lastModifiedBy>
  <cp:revision>163</cp:revision>
  <dcterms:created xsi:type="dcterms:W3CDTF">2014-02-26T04:32:13Z</dcterms:created>
  <dcterms:modified xsi:type="dcterms:W3CDTF">2015-02-05T12:41:04Z</dcterms:modified>
</cp:coreProperties>
</file>